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sldIdLst>
    <p:sldId id="283" r:id="rId2"/>
    <p:sldId id="265" r:id="rId3"/>
    <p:sldId id="326" r:id="rId4"/>
    <p:sldId id="284" r:id="rId5"/>
    <p:sldId id="289" r:id="rId6"/>
    <p:sldId id="290" r:id="rId7"/>
    <p:sldId id="322" r:id="rId8"/>
    <p:sldId id="299" r:id="rId9"/>
    <p:sldId id="287" r:id="rId10"/>
    <p:sldId id="292" r:id="rId11"/>
    <p:sldId id="293" r:id="rId12"/>
    <p:sldId id="294" r:id="rId13"/>
    <p:sldId id="296" r:id="rId14"/>
    <p:sldId id="295" r:id="rId15"/>
    <p:sldId id="267" r:id="rId16"/>
    <p:sldId id="268" r:id="rId17"/>
    <p:sldId id="323" r:id="rId18"/>
    <p:sldId id="324" r:id="rId19"/>
    <p:sldId id="32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85914" autoAdjust="0"/>
  </p:normalViewPr>
  <p:slideViewPr>
    <p:cSldViewPr>
      <p:cViewPr varScale="1">
        <p:scale>
          <a:sx n="77" d="100"/>
          <a:sy n="77" d="100"/>
        </p:scale>
        <p:origin x="-18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022A204-800D-4641-B064-19139EEEB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BCD95-4E50-4439-8BD5-6CF4E6CD4D6A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Каждый день мы дышим загрязненным воздухом, едим пищу с химикатами, пьем воду, содержащую десятки вредных веществ; ведем жизнь, полную стрессов. Ученые установили, что в организме человека под воздействием перечисленных выше факторов всегда</a:t>
            </a:r>
            <a:r>
              <a:rPr lang="en-US" smtClean="0"/>
              <a:t> </a:t>
            </a:r>
            <a:r>
              <a:rPr lang="ru-RU" smtClean="0"/>
              <a:t>происходит образование так называемых “свободных радикалов”, которые ответственны за ускоренное разрушение и деформацию клеток организма.</a:t>
            </a:r>
          </a:p>
          <a:p>
            <a:pPr eaLnBrk="1" hangingPunct="1"/>
            <a:r>
              <a:rPr lang="ru-RU" smtClean="0"/>
              <a:t>Каждый день мы дышим загрязненным воздухом, едим пищу с химикатами, пьем воду, содержащую десятки вредных веществ; ведем жизнь, полную стрессов. Ученые установили, что в организме человека под воздействием перечисленных выше факторов всегда</a:t>
            </a:r>
            <a:r>
              <a:rPr lang="en-US" smtClean="0"/>
              <a:t> </a:t>
            </a:r>
            <a:r>
              <a:rPr lang="ru-RU" smtClean="0"/>
              <a:t>происходит образование так называемых “свободных радикалов”, которые ответственны за ускоренное разрушение и деформацию клеток организма.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F473F-3A97-4F90-9E91-39F35846C224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Хотя, цепная реакция, вызываемая свободными радикалами затрагивает все части клетки, особенно чувствительны к ней митохондрии.</a:t>
            </a:r>
          </a:p>
          <a:p>
            <a:pPr eaLnBrk="1" hangingPunct="1"/>
            <a:r>
              <a:rPr lang="ru-RU" smtClean="0"/>
              <a:t>В последнее время описано еще несколько заболеваний, которые возникают из-за мутации генов митохондрий: карцинома, сахарный диабет в пожилом возрасте, сердечная недостаточность и некоторые неврологические нарушения. Предполагается, что ДНК митохондрий расщепляется свободными радикалами, в результате чего ген отключается. Лишь несколько генетических факторов способствуют опухолям в раннем детстве. Но, большинство опухолей возникает в зрелом возрасте под сложным непостоянным влиянием генетических факторов и факторов окружающей среды, включая образ жизни, питание, влияние микроорганизмов, лучевые нагрузки, влияние тяжелых металлов и т. д.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C2A46-3492-4F87-B715-7E2FEE8AFD94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Хотя, цепная реакция, вызываемая свободными радикалами затрагивает все части клетки, особенно чувствительны к ней митохондрии.</a:t>
            </a:r>
          </a:p>
          <a:p>
            <a:pPr eaLnBrk="1" hangingPunct="1"/>
            <a:r>
              <a:rPr lang="ru-RU" smtClean="0"/>
              <a:t>В последнее время описано еще несколько заболеваний, которые возникают из-за мутации генов митохондрий: карцинома, сахарный диабет в пожилом возрасте, сердечная недостаточность и некоторые неврологические нарушения. Предполагается, что ДНК митохондрий расщепляется свободными радикалами, в результате чего ген отключается. Лишь несколько генетических факторов способствуют опухолям в раннем детстве. Но, большинство опухолей возникает в зрелом возрасте под сложным непостоянным влиянием генетических факторов и факторов окружающей среды, включая образ жизни, питание, влияние микроорганизмов, лучевые нагрузки, влияние тяжелых металлов и т. д.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3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60571-C2D9-47BA-91E8-245E3423E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FBB4C-6113-4E9E-B0DB-04D3AAF96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59D35-6999-48D8-8F81-B4CB14D5F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0D2DE-0949-4ED7-B090-0AACCA650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C3068-7C56-4827-BBEE-1CB16C13F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BF744-32DF-4020-B25F-20081FAD2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5FDC3-8D44-41E6-9999-3FB6EC65D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537F-3945-42A4-A20F-7266EB8D1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C6E39-7335-4E79-8FDA-279298D33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6F310-F05D-4BA6-B5A0-BEA52E83F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7CEA2-C656-4ADC-B97E-0AF3A2A23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614A0-594C-4683-BA52-43026297C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7522EE9-BCD3-4B97-943F-CDFE557E3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3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3892550" y="2263775"/>
            <a:ext cx="13589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5362" name="Рисунок 1" descr="18 июня 2009год 073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9530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2" descr="18 июня 2009год 077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429000"/>
            <a:ext cx="24384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 descr="18 июня 2009год 079.jpg"/>
          <p:cNvPicPr>
            <a:picLocks noChangeArrowheads="1"/>
          </p:cNvPicPr>
          <p:nvPr/>
        </p:nvPicPr>
        <p:blipFill>
          <a:blip r:embed="rId4"/>
          <a:srcRect t="-1476" r="-339" b="-2409"/>
          <a:stretch>
            <a:fillRect/>
          </a:stretch>
        </p:blipFill>
        <p:spPr bwMode="auto">
          <a:xfrm>
            <a:off x="5867400" y="39624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1"/>
          <p:cNvSpPr>
            <a:spLocks noChangeArrowheads="1"/>
          </p:cNvSpPr>
          <p:nvPr/>
        </p:nvSpPr>
        <p:spPr bwMode="auto">
          <a:xfrm>
            <a:off x="3892550" y="2263775"/>
            <a:ext cx="13589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6" name="Rectangle 53"/>
          <p:cNvSpPr>
            <a:spLocks noChangeArrowheads="1"/>
          </p:cNvSpPr>
          <p:nvPr/>
        </p:nvSpPr>
        <p:spPr bwMode="auto">
          <a:xfrm>
            <a:off x="3892550" y="2263775"/>
            <a:ext cx="13589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7" name="Rectangle 55"/>
          <p:cNvSpPr>
            <a:spLocks noChangeArrowheads="1"/>
          </p:cNvSpPr>
          <p:nvPr/>
        </p:nvSpPr>
        <p:spPr bwMode="auto">
          <a:xfrm>
            <a:off x="3892550" y="2263775"/>
            <a:ext cx="13589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8" name="Rectangle 57"/>
          <p:cNvSpPr>
            <a:spLocks noChangeArrowheads="1"/>
          </p:cNvSpPr>
          <p:nvPr/>
        </p:nvSpPr>
        <p:spPr bwMode="auto">
          <a:xfrm>
            <a:off x="3892550" y="2263775"/>
            <a:ext cx="13589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5369" name="Рисунок 0" descr="18 июня 2009год 069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3528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16" name="Rectangle 88"/>
          <p:cNvSpPr>
            <a:spLocks noGrp="1" noRot="1" noChangeArrowheads="1"/>
          </p:cNvSpPr>
          <p:nvPr>
            <p:ph type="title"/>
          </p:nvPr>
        </p:nvSpPr>
        <p:spPr>
          <a:xfrm>
            <a:off x="457200" y="914400"/>
            <a:ext cx="8229600" cy="2286000"/>
          </a:xfrm>
        </p:spPr>
        <p:txBody>
          <a:bodyPr/>
          <a:lstStyle/>
          <a:p>
            <a:pPr eaLnBrk="1" hangingPunct="1"/>
            <a:r>
              <a:rPr lang="ru-RU" sz="5400" smtClean="0"/>
              <a:t>Торфогель «Торфуша» </a:t>
            </a:r>
            <a:r>
              <a:rPr lang="ru-RU" sz="3600" smtClean="0"/>
              <a:t>– </a:t>
            </a:r>
            <a:r>
              <a:rPr lang="ru-RU" sz="3200" smtClean="0"/>
              <a:t>универсальный катализатор роста и рекультиватор почв</a:t>
            </a:r>
            <a:r>
              <a:rPr lang="ru-RU" sz="4000" smtClean="0"/>
              <a:t> </a:t>
            </a:r>
            <a:endParaRPr lang="ru-RU" smtClean="0"/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69888"/>
            <a:ext cx="1981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Внесение торфогеля не требует дополнительных операций, а значит и дополнительных расходов на топливо, покупку нового оборудования и т.д. Применение включается в циклы протравливания семян, внесения в почву с минеральными удобрениями, внекорневой полив при обработке гербицидами и пестицидами на имеющемся оборудовании.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81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Применение торфогеля просто и удобно: он разводится в воде в пропорциях, соответствующих определенному методу использования и типу растений.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229600" cy="838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b="1"/>
              <a:t>Свойства продукта: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617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/>
              <a:t>     </a:t>
            </a:r>
            <a:r>
              <a:rPr lang="ru-RU" sz="2800" b="1" dirty="0">
                <a:solidFill>
                  <a:srgbClr val="CC0000"/>
                </a:solidFill>
              </a:rPr>
              <a:t>Стимулятор роста, способствует усиленному росту, интенсифицирует обменные процессы в клетке, увеличивая при этом содержание витаминов, сахаров и других веществ: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/>
              <a:t>Способствует усиленному поступлению питательных веществ, легко усваивается растением, усиливает его иммунную систему, стимулирует развитие мощной корневой системы, интенсифицирует обменные процессы в растительной клетке, снижая содержание нитратов в 2 раза, но увеличивая содержание хлорофилла, витаминов, сахаров и других ценных веществ (например, в пшенице - клейковины). Усвоение растением легко растворимых в воде калийных и азотных удобрений под действием </a:t>
            </a:r>
            <a:r>
              <a:rPr lang="ru-RU" sz="1800" dirty="0" err="1"/>
              <a:t>торфогеля</a:t>
            </a:r>
            <a:r>
              <a:rPr lang="ru-RU" sz="1800" dirty="0"/>
              <a:t> увеличивается в несколько раз.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/>
              <a:t>Использование его даже в низких концентрациях активизирует процессы обмена веществ, усиливает клеточное дыхание, синтетические процессы и поступление минеральных веществ из почвы, повышает устойчивость растений к стрессовым факторам в вегетационный период, в засушливые, влажные и холодные годы; при недостатке и избытке минеральных удобрений.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/>
              <a:t>Увеличивает всхожесть семян, усиливает корнеобразование, кустистость, количество и массу зерен в колосе, устойчивость всходов к полеганию, энергию прорастания и всхожесть семян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/>
              <a:t>Ускоряет рост, развитие и созревание зерновых культур на 8-12 дней, способствует повышению урожайности зерновых культур на 4-6 </a:t>
            </a:r>
            <a:r>
              <a:rPr lang="ru-RU" sz="1800" dirty="0" err="1"/>
              <a:t>ц</a:t>
            </a:r>
            <a:r>
              <a:rPr lang="ru-RU" sz="1800" dirty="0"/>
              <a:t>/га, значительному увеличению содержания белка и клейковины в зерне, обеспечивает экологическую безопасность зерновых культур как продуктов питания.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534400" cy="617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/>
              <a:t>    </a:t>
            </a:r>
            <a:r>
              <a:rPr lang="ru-RU" sz="2400" b="1" dirty="0">
                <a:solidFill>
                  <a:srgbClr val="CC0000"/>
                </a:solidFill>
              </a:rPr>
              <a:t>Естественный природный </a:t>
            </a:r>
            <a:r>
              <a:rPr lang="ru-RU" sz="2400" b="1" dirty="0" err="1">
                <a:solidFill>
                  <a:srgbClr val="CC0000"/>
                </a:solidFill>
              </a:rPr>
              <a:t>рекультиватор</a:t>
            </a:r>
            <a:r>
              <a:rPr lang="ru-RU" sz="2400" b="1" dirty="0">
                <a:solidFill>
                  <a:srgbClr val="CC0000"/>
                </a:solidFill>
              </a:rPr>
              <a:t> (восстановитель плодородия) почвы: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b="1" dirty="0"/>
              <a:t>Способствует росту микрофлоры: споровых бактерий, плесневых грибов, целлюлозных бактерий,  и, в первую очередь, актиномицетов (микроорганизмов, совмещающих в себе свойства грибков и бактерий), которые разрушают древесные остатки (целлюлозу, гемицеллюлозу, протеины и лигнин), В результате разложение органических и древесных остатков (целлюлозы, гемицеллюлозы, протеинов, лигнина) протекает более интенсивно, ускоряя тем самым процессы естественного накопления гумуса в почвах, </a:t>
            </a:r>
            <a:r>
              <a:rPr lang="ru-RU" sz="1700" b="1" dirty="0" err="1"/>
              <a:t>перегноях</a:t>
            </a:r>
            <a:r>
              <a:rPr lang="ru-RU" sz="1700" b="1" dirty="0"/>
              <a:t> и компостах.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b="1" dirty="0" err="1"/>
              <a:t>Торфогель</a:t>
            </a:r>
            <a:r>
              <a:rPr lang="ru-RU" sz="1700" b="1" dirty="0"/>
              <a:t> способствует значительной активизации тех групп микроорганизмов, которые участвуют в минерализации органических веществ. В результате этого почва обогащается доступными питательными элементами. При разложении органического вещества образуется много органических кислот и углекислоты. Под их воздействием труднодоступные минеральные соединения фосфора, кальция, калия, магния переходят в доступные для растения формы.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b="1" dirty="0"/>
              <a:t>полностью устраняет вредное воздействие на растения «причин» почвоутомления, причем гораздо быстрее, чем традиционный метод севооборота. Применение </a:t>
            </a:r>
            <a:r>
              <a:rPr lang="ru-RU" sz="1700" b="1" dirty="0" err="1"/>
              <a:t>торфогеля</a:t>
            </a:r>
            <a:r>
              <a:rPr lang="ru-RU" sz="1700" b="1" dirty="0"/>
              <a:t> сокращает длительность </a:t>
            </a:r>
            <a:r>
              <a:rPr lang="ru-RU" sz="1700" b="1" dirty="0" err="1"/>
              <a:t>рекультивационных</a:t>
            </a:r>
            <a:r>
              <a:rPr lang="ru-RU" sz="1700" b="1" dirty="0"/>
              <a:t> циклов примерно в 2 раза.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b="1" dirty="0"/>
              <a:t>Повышает водоудерживающую способность почвы. Предотвращается дальнейшая деградация почв, обеспечивается постепенное накопление и восстановление гумуса в почве, восстанавливается плодородие истощенных земель. </a:t>
            </a:r>
            <a:r>
              <a:rPr lang="ru-RU" sz="1700" b="1" dirty="0" err="1"/>
              <a:t>Торфогель</a:t>
            </a:r>
            <a:r>
              <a:rPr lang="ru-RU" sz="1700" b="1" dirty="0"/>
              <a:t> благотворно влияет на структуру почвы, повышая газопроницаемость и показатели влагозадержания, снижая эрозию почвы.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b="1" dirty="0"/>
              <a:t>Нейтрализует токсическое действие засоления почв</a:t>
            </a:r>
          </a:p>
        </p:txBody>
      </p:sp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/>
              <a:t>    </a:t>
            </a:r>
            <a:r>
              <a:rPr lang="ru-RU" sz="2800" b="1">
                <a:solidFill>
                  <a:srgbClr val="CC0000"/>
                </a:solidFill>
              </a:rPr>
              <a:t>Резко снижает концентрацию нитратов в растениях, переводя нитраты в форму свободного, легко усваиваемого азота; снижает вредное влияние избыточных доз ядохимикатов, пестицидов: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Снижает содержание нитратов в растениях и почве в несколько раз, при получении при этом стабильных урожаев.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/>
              <a:t>Внекорневая обработка вегетирующих растений торфогелем совместно с минеральными удобрениями и ядохимикатами снижает до безопасных пределов аккумуляцию ядов в растениях и готовой растениеводческой продукции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763000" cy="6172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>
                <a:solidFill>
                  <a:srgbClr val="CC0000"/>
                </a:solidFill>
              </a:rPr>
              <a:t>    </a:t>
            </a:r>
            <a:r>
              <a:rPr lang="ru-RU" sz="2800" b="1">
                <a:solidFill>
                  <a:srgbClr val="CC0000"/>
                </a:solidFill>
              </a:rPr>
              <a:t>Радиопротектор – переводит ионы тяжелых и радиоактивных металлов в безопасную металлоорганическую форму: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>
              <a:solidFill>
                <a:srgbClr val="CC0000"/>
              </a:solidFill>
            </a:endParaRPr>
          </a:p>
          <a:p>
            <a:pPr eaLnBrk="1" hangingPunct="1">
              <a:defRPr/>
            </a:pPr>
            <a:r>
              <a:rPr lang="ru-RU" sz="2200"/>
              <a:t>Обеспечивает экологическое восстановление химически и радиационно зараженных территорий: вокруг  испытательных полигонов, химических и металлургических производств, свалок и т.п. Целесообразно применение торфогеля в "загрязненных" зонах: на придорожных дачных участках, вдоль автострад и т.п.</a:t>
            </a:r>
          </a:p>
          <a:p>
            <a:pPr eaLnBrk="1" hangingPunct="1">
              <a:defRPr/>
            </a:pPr>
            <a:r>
              <a:rPr lang="ru-RU" sz="2200"/>
              <a:t>Нейтрализует продукты техногенного загрязнения (тяжелые металлы, пестициды, радионуклиды и др.) Связывает находящиеся в почве радионуклиды, токсичные вещества и тяжелые металлы в нерастворимые и не усваиваемые растениями соединения.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86800" cy="6248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rgbClr val="FF0000"/>
                </a:solidFill>
              </a:rPr>
              <a:t>Эффекты применения </a:t>
            </a:r>
            <a:r>
              <a:rPr lang="ru-RU" sz="3600" b="1" dirty="0" err="1">
                <a:solidFill>
                  <a:srgbClr val="FF0000"/>
                </a:solidFill>
              </a:rPr>
              <a:t>торфогеля</a:t>
            </a:r>
            <a:r>
              <a:rPr lang="ru-RU" sz="3600" b="1" dirty="0">
                <a:solidFill>
                  <a:srgbClr val="FF0000"/>
                </a:solidFill>
              </a:rPr>
              <a:t> «</a:t>
            </a:r>
            <a:r>
              <a:rPr lang="ru-RU" sz="3600" b="1" dirty="0" err="1">
                <a:solidFill>
                  <a:srgbClr val="FF0000"/>
                </a:solidFill>
              </a:rPr>
              <a:t>Торфуша</a:t>
            </a:r>
            <a:r>
              <a:rPr lang="ru-RU" sz="3600" b="1" dirty="0" smtClean="0">
                <a:solidFill>
                  <a:srgbClr val="FF0000"/>
                </a:solidFill>
              </a:rPr>
              <a:t>» в качестве биологически активной добавки кормам животных и птицы</a:t>
            </a:r>
            <a:endParaRPr lang="ru-RU" sz="36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Увеличение среднесуточных привесов КРС и свиней на 10 – 11% и кур – на 8-10%  по сравнению с контролем. </a:t>
            </a:r>
            <a:r>
              <a:rPr lang="ru-RU" sz="2400" b="1" dirty="0" err="1" smtClean="0"/>
              <a:t>Торфогель</a:t>
            </a:r>
            <a:r>
              <a:rPr lang="ru-RU" sz="2400" b="1" dirty="0" smtClean="0"/>
              <a:t> добавлялся в количестве 1% по отношению к сухому веществу корма.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Увеличение эффективности усвоения кормов животными и птицей</a:t>
            </a:r>
            <a:r>
              <a:rPr lang="ru-RU" sz="2400" dirty="0" smtClean="0"/>
              <a:t>, что ведет к э</a:t>
            </a:r>
            <a:r>
              <a:rPr lang="ru-RU" sz="2400" b="1" dirty="0" smtClean="0"/>
              <a:t>кономии кормов  в  30—33%.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Укрепление </a:t>
            </a:r>
            <a:r>
              <a:rPr lang="ru-RU" sz="2400" b="1" dirty="0"/>
              <a:t>иммунитета;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/>
              <a:t>Снижение  содержания тяжелых металлов в костной и мышечной ткани животных и птицы при избыточном поступлении их с кормами, водой, воздухом при антропогенном загрязнении,  не нарушая баланса кальция и цинка в организме и не оказывая побочного действия.</a:t>
            </a:r>
            <a:r>
              <a:rPr lang="ru-RU" sz="2400" dirty="0"/>
              <a:t>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Участие в выставках. Награды и дипломы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err="1" smtClean="0"/>
              <a:t>Торфогель</a:t>
            </a:r>
            <a:r>
              <a:rPr lang="ru-RU" sz="2000" dirty="0" smtClean="0"/>
              <a:t> «</a:t>
            </a:r>
            <a:r>
              <a:rPr lang="ru-RU" sz="2000" dirty="0" err="1" smtClean="0"/>
              <a:t>Торфуша</a:t>
            </a:r>
            <a:r>
              <a:rPr lang="ru-RU" sz="2000" dirty="0" smtClean="0"/>
              <a:t>» экспонировался на 40 международных и российских выставках.</a:t>
            </a:r>
            <a:br>
              <a:rPr lang="ru-RU" sz="2000" dirty="0" smtClean="0"/>
            </a:br>
            <a:r>
              <a:rPr lang="ru-RU" sz="2000" dirty="0" smtClean="0"/>
              <a:t>Награжден 5 золотыми, 2 серебряными и 1 бронзовой медалью, а также 2 специальными приза ми и 38 дипломами.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951038"/>
            <a:ext cx="8723313" cy="49069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676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Участие в выставках. Награды и дипломы.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err="1" smtClean="0"/>
              <a:t>Торфогель</a:t>
            </a:r>
            <a:r>
              <a:rPr lang="ru-RU" sz="2000" dirty="0" smtClean="0"/>
              <a:t> «</a:t>
            </a:r>
            <a:r>
              <a:rPr lang="ru-RU" sz="2000" dirty="0" err="1" smtClean="0"/>
              <a:t>Торфуша</a:t>
            </a:r>
            <a:r>
              <a:rPr lang="ru-RU" sz="2000" dirty="0" smtClean="0"/>
              <a:t>» экспонировался на 40 международных и российских выставках.</a:t>
            </a:r>
            <a:br>
              <a:rPr lang="ru-RU" sz="2000" dirty="0" smtClean="0"/>
            </a:br>
            <a:r>
              <a:rPr lang="ru-RU" sz="2000" dirty="0" smtClean="0"/>
              <a:t>Награжден 5 золотыми, 2 серебряными и 1 бронзовой </a:t>
            </a:r>
            <a:r>
              <a:rPr lang="ru-RU" sz="2400" dirty="0" smtClean="0"/>
              <a:t>медалью, а также 2 специальными приза ми и 38 дипломами.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09800"/>
            <a:ext cx="804545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4876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Российский, не имеющий мировых аналогов </a:t>
            </a:r>
            <a:r>
              <a:rPr lang="ru-RU" dirty="0" smtClean="0"/>
              <a:t>натуральный продукт</a:t>
            </a:r>
            <a:r>
              <a:rPr lang="ru-RU" dirty="0"/>
              <a:t>, </a:t>
            </a:r>
            <a:r>
              <a:rPr lang="ru-RU" dirty="0" smtClean="0"/>
              <a:t>полученный с помощью уникальной </a:t>
            </a:r>
            <a:r>
              <a:rPr lang="ru-RU" dirty="0" err="1" smtClean="0"/>
              <a:t>электрогидроимпульсной</a:t>
            </a:r>
            <a:r>
              <a:rPr lang="ru-RU" dirty="0" smtClean="0"/>
              <a:t>   </a:t>
            </a:r>
            <a:r>
              <a:rPr lang="ru-RU" dirty="0"/>
              <a:t>технологии, разработанной сибирскими учеными.   </a:t>
            </a:r>
          </a:p>
          <a:p>
            <a:pPr eaLnBrk="1" hangingPunct="1">
              <a:defRPr/>
            </a:pPr>
            <a:r>
              <a:rPr lang="ru-RU" dirty="0"/>
              <a:t>Технология основана на выработке из торфяного вещества и воды высококонцентрированных коллоидных биологически активных растворов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81000" y="6096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Торфогель «Торфуша»: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sz="3200" smtClean="0">
                <a:solidFill>
                  <a:srgbClr val="CC0000"/>
                </a:solidFill>
                <a:effectLst/>
                <a:latin typeface="Arial" charset="0"/>
              </a:rPr>
              <a:t>Производство Торфогеля «Торфуша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33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>
              <a:effectLst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41243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28800"/>
            <a:ext cx="389572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962400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495800"/>
            <a:ext cx="1838325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630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Принципиальным отличием торфогеля «Торфуша» от существующих гуминовых продуктов является отсутствие обработки щелочами в технологическом процессе. Биологически активная среда торфогеля «Торфуша» сформирована без участия химических реактивов, исключительно физическими методами обработки торфа. Это обусловливает системность действия, биологическую эффективность, отсутствие побочных эффектов и иных негативных экологических последствий применения торфогеля</a:t>
            </a:r>
            <a:r>
              <a:rPr lang="ru-RU" sz="2000" smtClean="0"/>
              <a:t>.</a:t>
            </a: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Торфогель «Торфуша» может быть рекомендован для использования в производстве экологически чистых продуктов растениеводства по международным Эко-стандартам</a:t>
            </a:r>
          </a:p>
        </p:txBody>
      </p:sp>
      <p:pic>
        <p:nvPicPr>
          <p:cNvPr id="19458" name="Рисунок 3" descr="http://www.agropressa.ru/artimgs/img113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4876800"/>
            <a:ext cx="1295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2" descr="http://www.agropressa.ru/artimgs/img7597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029200"/>
            <a:ext cx="12636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 descr="http://www.agropressa.ru/artimgs/img4013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876800"/>
            <a:ext cx="19050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 descr="http://www.agropressa.ru/artimgs/img6668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111750"/>
            <a:ext cx="19050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7" descr="http://www.agropressa.ru/artimgs/img6037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5210175"/>
            <a:ext cx="14478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640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4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</a:t>
            </a:r>
            <a:r>
              <a:rPr lang="ru-RU" smtClean="0"/>
              <a:t>Торфогель «Торфуша» – натуральное удобрение со стимулирующим</a:t>
            </a:r>
            <a:r>
              <a:rPr lang="en-US" smtClean="0"/>
              <a:t> </a:t>
            </a:r>
            <a:r>
              <a:rPr lang="ru-RU" smtClean="0"/>
              <a:t> ростовым эффектом и фунгицидной активностью, является продуктом электрогидро</a:t>
            </a:r>
            <a:r>
              <a:rPr lang="ru-RU" smtClean="0">
                <a:latin typeface="Arial" charset="0"/>
              </a:rPr>
              <a:t>-</a:t>
            </a:r>
            <a:r>
              <a:rPr lang="ru-RU" smtClean="0"/>
              <a:t>импульсной обработки натурального торфа. В этом процессе гуминовые кислоты,  азот, фосфор, калий, микроэлементы, переводятся в активную водорастворимую форму.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152400"/>
            <a:ext cx="8763000" cy="2514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/>
              <a:t>Эффекты применения торфогеля «Торфуша»</a:t>
            </a:r>
            <a:r>
              <a:rPr lang="ru-RU" sz="3200" b="0"/>
              <a:t/>
            </a:r>
            <a:br>
              <a:rPr lang="ru-RU" sz="3200" b="0"/>
            </a:br>
            <a:r>
              <a:rPr lang="ru-RU" sz="2800" b="0"/>
              <a:t/>
            </a:r>
            <a:br>
              <a:rPr lang="ru-RU" sz="2800" b="0"/>
            </a:br>
            <a:r>
              <a:rPr lang="ru-RU" sz="2800" b="0"/>
              <a:t> </a:t>
            </a:r>
            <a:r>
              <a:rPr lang="ru-RU" sz="2800">
                <a:solidFill>
                  <a:srgbClr val="CC0000"/>
                </a:solidFill>
              </a:rPr>
              <a:t>Стимулирование роста и иммунитета растений:</a:t>
            </a:r>
            <a:r>
              <a:rPr lang="ru-RU" sz="2800" b="0">
                <a:solidFill>
                  <a:srgbClr val="CC0000"/>
                </a:solidFill>
              </a:rPr>
              <a:t> </a:t>
            </a:r>
            <a:br>
              <a:rPr lang="ru-RU" sz="2800" b="0">
                <a:solidFill>
                  <a:srgbClr val="CC0000"/>
                </a:solidFill>
              </a:rPr>
            </a:br>
            <a:endParaRPr lang="ru-RU" sz="2800" b="0">
              <a:solidFill>
                <a:srgbClr val="CC00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14600"/>
            <a:ext cx="82296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/>
              <a:t>Повышение всхожести семян и укрепление иммунитета растений;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/>
              <a:t>Увеличение эффективности усвоения питательных веществ и активизация процессов роста растений;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/>
              <a:t>Увеличение поверхности и объема корневой системы растений;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/>
              <a:t>Увеличение биологической ценности сельхозпродукции.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86800" cy="6248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/>
              <a:t>Эффекты применения </a:t>
            </a:r>
            <a:r>
              <a:rPr lang="ru-RU" b="1" dirty="0" err="1"/>
              <a:t>торфогеля</a:t>
            </a:r>
            <a:r>
              <a:rPr lang="ru-RU" b="1" dirty="0"/>
              <a:t> «</a:t>
            </a:r>
            <a:r>
              <a:rPr lang="ru-RU" b="1" dirty="0" err="1"/>
              <a:t>Торфуша</a:t>
            </a:r>
            <a:r>
              <a:rPr lang="ru-RU" b="1" dirty="0"/>
              <a:t>»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CC0000"/>
                </a:solidFill>
              </a:rPr>
              <a:t>Повышение плодородия и рекультивация  почвы: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/>
              <a:t>Восстановление </a:t>
            </a:r>
            <a:r>
              <a:rPr lang="ru-RU" sz="2200" b="1" dirty="0" err="1"/>
              <a:t>гумусного</a:t>
            </a:r>
            <a:r>
              <a:rPr lang="ru-RU" sz="2200" b="1" dirty="0"/>
              <a:t> слоя;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/>
              <a:t>Восстановление полезной микрофлоры почв;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/>
              <a:t>Повышение водоудерживающей способности почвы;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/>
              <a:t>Повышение усвояемости питательных веществ почвы;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/>
              <a:t>Восстановление кислотности почв;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/>
              <a:t>Восстановление истощенных почв;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/>
              <a:t>Нейтрализация продуктов техногенного загрязнения (тяжелые металлы, пестициды, радионуклиды и др.);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/>
              <a:t>Нейтрализация токсичного действия засоления почв.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>
                <a:solidFill>
                  <a:schemeClr val="hlink"/>
                </a:solidFill>
              </a:rPr>
              <a:t>Конкурентные преимущества торфогеля «Торфуша»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/>
              <a:t>Применение </a:t>
            </a:r>
            <a:r>
              <a:rPr lang="ru-RU" sz="3600" dirty="0" err="1" smtClean="0"/>
              <a:t>торфогеля</a:t>
            </a:r>
            <a:r>
              <a:rPr lang="ru-RU" sz="3600" dirty="0" smtClean="0"/>
              <a:t> </a:t>
            </a:r>
            <a:r>
              <a:rPr lang="ru-RU" sz="3600" dirty="0"/>
              <a:t>сельхозпредприятиями существенно снижает их финансовые затраты на покупку минеральных удобрений. При применении </a:t>
            </a:r>
            <a:r>
              <a:rPr lang="ru-RU" sz="3600" dirty="0" err="1" smtClean="0"/>
              <a:t>торфогеля</a:t>
            </a:r>
            <a:r>
              <a:rPr lang="ru-RU" sz="3600" dirty="0" smtClean="0"/>
              <a:t> «</a:t>
            </a:r>
            <a:r>
              <a:rPr lang="ru-RU" sz="3600" dirty="0" err="1" smtClean="0"/>
              <a:t>Торфуша</a:t>
            </a:r>
            <a:r>
              <a:rPr lang="ru-RU" sz="3600" dirty="0" smtClean="0"/>
              <a:t>» </a:t>
            </a:r>
            <a:r>
              <a:rPr lang="ru-RU" sz="3600" dirty="0">
                <a:solidFill>
                  <a:srgbClr val="CC0000"/>
                </a:solidFill>
              </a:rPr>
              <a:t>потребность в минеральных удобрениях сокращается на </a:t>
            </a:r>
            <a:r>
              <a:rPr lang="ru-RU" sz="3600" dirty="0">
                <a:solidFill>
                  <a:srgbClr val="CC0000"/>
                </a:solidFill>
                <a:latin typeface="Arial" charset="0"/>
              </a:rPr>
              <a:t>30%.</a:t>
            </a:r>
            <a:r>
              <a:rPr lang="ru-RU" sz="3600" dirty="0">
                <a:solidFill>
                  <a:srgbClr val="CC0000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1349</TotalTime>
  <Words>1226</Words>
  <Application>Microsoft Office PowerPoint</Application>
  <PresentationFormat>Экран (4:3)</PresentationFormat>
  <Paragraphs>69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Garamond</vt:lpstr>
      <vt:lpstr>Arial</vt:lpstr>
      <vt:lpstr>Wingdings</vt:lpstr>
      <vt:lpstr>Течение</vt:lpstr>
      <vt:lpstr>Течение</vt:lpstr>
      <vt:lpstr>Торфогель «Торфуша» – универсальный катализатор роста и рекультиватор почв </vt:lpstr>
      <vt:lpstr>Слайд 2</vt:lpstr>
      <vt:lpstr>Производство Торфогеля «Торфуша</vt:lpstr>
      <vt:lpstr>Слайд 4</vt:lpstr>
      <vt:lpstr>Слайд 5</vt:lpstr>
      <vt:lpstr>Эффекты применения торфогеля «Торфуша»   Стимулирование роста и иммунитета растений:  </vt:lpstr>
      <vt:lpstr>Слайд 7</vt:lpstr>
      <vt:lpstr>Конкурентные преимущества торфогеля «Торфуша»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Участие в выставках. Награды и дипломы Торфогель «Торфуша» экспонировался на 40 международных и российских выставках. Награжден 5 золотыми, 2 серебряными и 1 бронзовой медалью, а также 2 специальными приза ми и 38 дипломами. </vt:lpstr>
      <vt:lpstr>Участие в выставках. Награды и дипломы. Торфогель «Торфуша» экспонировался на 40 международных и российских выставках. Награжден 5 золотыми, 2 серебряными и 1 бронзовой медалью, а также 2 специальными приза ми и 38 дипломами.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Талдыбаева </dc:creator>
  <cp:lastModifiedBy>Admin</cp:lastModifiedBy>
  <cp:revision>98</cp:revision>
  <dcterms:created xsi:type="dcterms:W3CDTF">2006-03-12T19:47:31Z</dcterms:created>
  <dcterms:modified xsi:type="dcterms:W3CDTF">2013-11-18T10:55:23Z</dcterms:modified>
</cp:coreProperties>
</file>